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7" r:id="rId2"/>
    <p:sldId id="263" r:id="rId3"/>
    <p:sldId id="258" r:id="rId4"/>
    <p:sldId id="259" r:id="rId5"/>
    <p:sldId id="260" r:id="rId6"/>
    <p:sldId id="262" r:id="rId7"/>
    <p:sldId id="257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dissolve/>
    <p:sndAc>
      <p:endSnd/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571612"/>
            <a:ext cx="69294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Лекция №1</a:t>
            </a:r>
          </a:p>
          <a:p>
            <a:pPr algn="ctr"/>
            <a:endParaRPr lang="ru-RU" sz="20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Общие сведения об открытых горных работах</a:t>
            </a:r>
            <a:r>
              <a:rPr lang="ru-RU" i="1" dirty="0" smtClean="0">
                <a:solidFill>
                  <a:srgbClr val="002060"/>
                </a:solidFill>
              </a:rPr>
              <a:t>. 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8"/>
            <a:ext cx="69294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Общие сведения об открытых горных работах</a:t>
            </a:r>
            <a:r>
              <a:rPr lang="ru-RU" i="1" dirty="0" smtClean="0">
                <a:solidFill>
                  <a:srgbClr val="002060"/>
                </a:solidFill>
              </a:rPr>
              <a:t>. 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928671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u="sng" dirty="0" smtClean="0">
                <a:solidFill>
                  <a:srgbClr val="FF0000"/>
                </a:solidFill>
              </a:rPr>
              <a:t>    Открытые горные работы (ОГР</a:t>
            </a:r>
            <a:r>
              <a:rPr lang="ru-RU" u="sng" dirty="0" smtClean="0">
                <a:solidFill>
                  <a:srgbClr val="FF0000"/>
                </a:solidFill>
              </a:rPr>
              <a:t>)</a:t>
            </a:r>
            <a:r>
              <a:rPr lang="ru-RU" dirty="0" smtClean="0">
                <a:solidFill>
                  <a:srgbClr val="FF0000"/>
                </a:solidFill>
              </a:rPr>
              <a:t> - это горные работы, производимые непосредственно с земной поверхности в открытых горных выработках (в траншеях или </a:t>
            </a:r>
            <a:r>
              <a:rPr lang="ru-RU" dirty="0" err="1" smtClean="0">
                <a:solidFill>
                  <a:srgbClr val="FF0000"/>
                </a:solidFill>
              </a:rPr>
              <a:t>полутраншеях</a:t>
            </a:r>
            <a:r>
              <a:rPr lang="ru-RU" dirty="0" smtClean="0">
                <a:solidFill>
                  <a:srgbClr val="FF0000"/>
                </a:solidFill>
              </a:rPr>
              <a:t>).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Основной целью ОГР является разработка месторождений полезных ископаемых (МПИ). Способ разработки МПИ с применением ОГР называется </a:t>
            </a:r>
            <a:r>
              <a:rPr lang="ru-RU" i="1" u="sng" dirty="0" smtClean="0">
                <a:solidFill>
                  <a:srgbClr val="FF0000"/>
                </a:solidFill>
              </a:rPr>
              <a:t>открытым</a:t>
            </a:r>
            <a:r>
              <a:rPr lang="ru-RU" b="1" i="1" u="sng" dirty="0" smtClean="0">
                <a:solidFill>
                  <a:srgbClr val="FF0000"/>
                </a:solidFill>
              </a:rPr>
              <a:t> </a:t>
            </a:r>
            <a:r>
              <a:rPr lang="ru-RU" i="1" u="sng" dirty="0" smtClean="0">
                <a:solidFill>
                  <a:srgbClr val="FF0000"/>
                </a:solidFill>
              </a:rPr>
              <a:t>способом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Горное предприятие, осуществляющее добычу полезного ископаемого открытым способом, называется </a:t>
            </a:r>
            <a:r>
              <a:rPr lang="ru-RU" i="1" u="sng" dirty="0" smtClean="0">
                <a:solidFill>
                  <a:srgbClr val="FF0000"/>
                </a:solidFill>
              </a:rPr>
              <a:t>карьером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	В процессе производства ОГР земная поверхность месторождения нарушается и образуется выработанное пространство, ограниченное искусственно созданной поверхностью. Это выработанное пространство, представляющее собой совокупность горных выработок, также называется </a:t>
            </a:r>
            <a:r>
              <a:rPr lang="ru-RU" i="1" u="sng" dirty="0" smtClean="0">
                <a:solidFill>
                  <a:srgbClr val="FF0000"/>
                </a:solidFill>
              </a:rPr>
              <a:t>карьером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При значительных размерах выработанного пространства нарушается естественное равновесие массива горных пород, окружающих карьер. Это может привести к деформациям боковой поверхности карьера (оползни и обрушения), к нарушению нормального ведения горных работ и к авариям. Во избежание таких последствий боковым поверхностям карьера придают определенный наклон, обеспечивающий их устойчивость.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14356"/>
            <a:ext cx="79296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    В связи с этим возникает необходимость выемки значительных объемов горных пород, которые называются </a:t>
            </a:r>
            <a:r>
              <a:rPr lang="ru-RU" i="1" u="sng" dirty="0" smtClean="0">
                <a:solidFill>
                  <a:srgbClr val="FF0000"/>
                </a:solidFill>
              </a:rPr>
              <a:t>вскрышными, или вскрышей</a:t>
            </a:r>
            <a:r>
              <a:rPr lang="ru-RU" dirty="0" smtClean="0">
                <a:solidFill>
                  <a:srgbClr val="FF0000"/>
                </a:solidFill>
              </a:rPr>
              <a:t>. Разработка массива горных пород (вскрыши и полезное ископаемое) в границах карьера производится горизонтальными или слабонаклонными слоями. Слои обычно отрабатываются параллельно с некоторым отставанием работ в пространстве и во времени на лежащем ниже слое. Таким образом, боковая поверхность карьера приобретает ступенчатую форму.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	По виду применяемого оборудования различают экскаваторный и гидравлический способы производства ОГР.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Экскаваторный способ является универсальным. Применяется такое оборудование как буровые станки, рыхлители, экскаваторы, погрузчики, скреперы, бульдозеры, колесный и конвейерный транспорт. 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При гидравлическом способе основные производственные процессы осуществляются энергией движущейся воды. Применяется специальное оборудование - гидромониторы, землесосы и др. Этот способ применяется только в благоприятных горно-геологических и климатических условиях (в основном при разработке рыхлых пород, наличии достаточного количества воды и площадей для размещения пород в отвалах.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rnaya-kniga.ru/images/photogalery/BasedOfMine/OsnoviG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71546"/>
            <a:ext cx="6715172" cy="45005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428604"/>
            <a:ext cx="6286544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Сущность открытых горных работ и основные понятия.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786" y="1000108"/>
            <a:ext cx="750099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Открытый способ разработки характеризуется следующими особенностями: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необходимостью удаления из карьера значительных объемов вскрышных пород;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необходимостью соблюдения определенной последовательности отработки слоев;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использования высокопроизводительного крупногабаритного горного и транспортного оборудования, способного обеспечить наиболее высокие технико-экономические показатели.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достоинствам открытого способа относятся: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возможность обеспечения более высокого уровня комплексной механизации и автоматизации горных работ;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более высокая (в 3-5 раз) производительность труда и меньшая стоимость продукции;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более безопасные и гигиенические условия труда;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более полное извлечение полезного ископаемого;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меньшие удельные капитальные затраты.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034" y="642918"/>
            <a:ext cx="807249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Основными недостатками являются: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некоторая зависимость от климатических условий;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нарушение водного баланса недр.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Уровень экономической эффективности ОГР определяется годовой производительностью карьера по полезному ископаемому и вскрыше, условиями залегания полезного ископаемого, физико-техническими характеристиками разрабатываемых пород, климатическими условиями района разработки.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оценки экономической эффективности ОГР используются такие технико-экономические показатели, как месячная производительность труда рабочего по полезному ископаемому, затраты на 1 м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вскрыши, с/б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олезного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ископаемого, капитальные затраты на 1 т (м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олезного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ископаемого, годовая прибыль и рентабельность карьера.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Экономические показатели открытых работ зависят от капитальных затрат (затраты на изыскательские,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геологоразведочные и подготовительные работы, строительство зданий и сооружений, приобретение и монтаж оборудования), эксплуатационных затрат (текущие затраты) и прибыли от реализации (продажи) добытого полезного ископаемого. Эксплуатационные затраты включают затраты на амортизацию, заработную плату, электроэнергию, материалы.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aerocto.ru/wp-content/uploads/2015/07/1-1024x4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7715304" cy="5429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2071678"/>
            <a:ext cx="3150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>
    <p:dissolve/>
    <p:sndAc>
      <p:endSnd/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404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мечта</cp:lastModifiedBy>
  <cp:revision>13</cp:revision>
  <dcterms:created xsi:type="dcterms:W3CDTF">2016-12-18T14:00:55Z</dcterms:created>
  <dcterms:modified xsi:type="dcterms:W3CDTF">2021-11-01T14:02:36Z</dcterms:modified>
</cp:coreProperties>
</file>